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0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FD229-405C-4005-9D62-D52E6B805045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F3CED-B93D-4C19-B017-0FB6A9D9AA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264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409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586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275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465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948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7744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1325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85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3305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952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919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337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6640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079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59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291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Mohammed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085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Essandoh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3CED-B93D-4C19-B017-0FB6A9D9AA1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3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573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85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4622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374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104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0473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64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2447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112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03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84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22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2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595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417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480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13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764D884-1C77-43D1-AAAA-9D2C5CF4333B}" type="datetimeFigureOut">
              <a:rPr lang="nb-NO" smtClean="0"/>
              <a:t>11.10.2021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774D-7BC7-4EE2-B033-F675C84201F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118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2AD532-0E6E-4B43-9850-28ED8FFE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761931"/>
          </a:xfrm>
        </p:spPr>
        <p:txBody>
          <a:bodyPr/>
          <a:lstStyle/>
          <a:p>
            <a:r>
              <a:rPr lang="nb-NO" sz="4800" b="1" dirty="0" err="1"/>
              <a:t>Selfish</a:t>
            </a:r>
            <a:r>
              <a:rPr lang="nb-NO" sz="4800" b="1" dirty="0"/>
              <a:t>, </a:t>
            </a:r>
            <a:r>
              <a:rPr lang="nb-NO" sz="4800" b="1" dirty="0" err="1"/>
              <a:t>Stubborn</a:t>
            </a:r>
            <a:r>
              <a:rPr lang="nb-NO" sz="4800" b="1" dirty="0"/>
              <a:t> &amp; GHOST Mining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B23A2A4-4C8D-4AD8-AAAB-FE79E7BD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466322"/>
            <a:ext cx="8825658" cy="699796"/>
          </a:xfrm>
        </p:spPr>
        <p:txBody>
          <a:bodyPr/>
          <a:lstStyle/>
          <a:p>
            <a:r>
              <a:rPr lang="nb-NO" b="1" dirty="0">
                <a:solidFill>
                  <a:srgbClr val="00B0F0"/>
                </a:solidFill>
              </a:rPr>
              <a:t>Mohammed Z. Guniem &amp; ESSANDOH RAYMOND</a:t>
            </a:r>
          </a:p>
        </p:txBody>
      </p:sp>
    </p:spTree>
    <p:extLst>
      <p:ext uri="{BB962C8B-B14F-4D97-AF65-F5344CB8AC3E}">
        <p14:creationId xmlns:p14="http://schemas.microsoft.com/office/powerpoint/2010/main" val="386304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network power </a:t>
            </a:r>
            <a:br>
              <a:rPr lang="en-GB" dirty="0"/>
            </a:br>
            <a:r>
              <a:rPr lang="en-GB" dirty="0"/>
              <a:t>Simulation nr. 4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6485640" y="1531856"/>
            <a:ext cx="5434553" cy="490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dirty="0"/>
              <a:t>Under 80% network power for selfish miners.</a:t>
            </a:r>
          </a:p>
          <a:p>
            <a:pPr marL="0" indent="0">
              <a:buNone/>
            </a:pPr>
            <a:r>
              <a:rPr lang="en-GB" sz="1600" dirty="0"/>
              <a:t>	- Less profitable selfish mining</a:t>
            </a:r>
          </a:p>
          <a:p>
            <a:pPr marL="0" indent="0">
              <a:buNone/>
            </a:pPr>
            <a:r>
              <a:rPr lang="en-GB" sz="1600" dirty="0"/>
              <a:t>	</a:t>
            </a:r>
            <a:endParaRPr lang="en-US" sz="1600" dirty="0"/>
          </a:p>
          <a:p>
            <a:r>
              <a:rPr lang="en-US" sz="1600" dirty="0"/>
              <a:t>At around 80% to 90%</a:t>
            </a:r>
            <a:endParaRPr lang="en-US" sz="1800" dirty="0"/>
          </a:p>
          <a:p>
            <a:pPr marL="0" indent="0">
              <a:buNone/>
            </a:pPr>
            <a:r>
              <a:rPr lang="en-US" sz="1600" dirty="0"/>
              <a:t>	- High competition between selfish and honest 	mining.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sz="1600" dirty="0"/>
          </a:p>
          <a:p>
            <a:r>
              <a:rPr lang="en-US" sz="1400" dirty="0"/>
              <a:t>Selfish mining is more profitable when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	- </a:t>
            </a:r>
            <a:r>
              <a:rPr lang="en-US" sz="1400" dirty="0"/>
              <a:t>Selfish miners have more than 90% of network power 	together in total.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r>
              <a:rPr lang="en-US" sz="1200" dirty="0"/>
              <a:t>However, for an average miner it is most likely better to be an honest miner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- </a:t>
            </a:r>
            <a:r>
              <a:rPr lang="en-US" sz="1200" dirty="0"/>
              <a:t>Since the average profit made by honest miners is most of the 	time higher than it is for those selfish miners.</a:t>
            </a:r>
            <a:endParaRPr lang="en-US" sz="1400" dirty="0"/>
          </a:p>
          <a:p>
            <a:pPr marL="0" indent="0">
              <a:buFont typeface="Wingdings 3" charset="2"/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7E4D373-F6AB-4377-A255-F5F4DAE6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7" y="1476732"/>
            <a:ext cx="6143664" cy="51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46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Selfish Mining with the GHOST strategy</a:t>
            </a:r>
            <a:br>
              <a:rPr lang="en-GB" dirty="0"/>
            </a:br>
            <a:r>
              <a:rPr lang="en-GB" dirty="0"/>
              <a:t>Simulation nr. 5 -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1408922"/>
            <a:ext cx="11318032" cy="5449078"/>
          </a:xfrm>
        </p:spPr>
        <p:txBody>
          <a:bodyPr>
            <a:noAutofit/>
          </a:bodyPr>
          <a:lstStyle/>
          <a:p>
            <a:r>
              <a:rPr lang="en-US" sz="1400" dirty="0"/>
              <a:t>Studying the effect of GHOST mining while increasing the selfish mining and network power by increasing the  number of selfish miners and decreasing the number of honest miners</a:t>
            </a:r>
            <a:r>
              <a:rPr lang="en-US" sz="1600" dirty="0"/>
              <a:t>.</a:t>
            </a:r>
          </a:p>
          <a:p>
            <a:pPr lvl="1">
              <a:buFontTx/>
              <a:buChar char="-"/>
            </a:pPr>
            <a:r>
              <a:rPr lang="nb-NO" sz="1400" b="1" dirty="0" err="1"/>
              <a:t>Greedy</a:t>
            </a:r>
            <a:r>
              <a:rPr lang="nb-NO" sz="1400" b="1" dirty="0"/>
              <a:t> </a:t>
            </a:r>
            <a:r>
              <a:rPr lang="nb-NO" sz="1400" b="1" dirty="0" err="1"/>
              <a:t>Heaviest-Observed</a:t>
            </a:r>
            <a:r>
              <a:rPr lang="nb-NO" sz="1400" b="1" dirty="0"/>
              <a:t> </a:t>
            </a:r>
            <a:r>
              <a:rPr lang="nb-NO" sz="1400" b="1" dirty="0" err="1"/>
              <a:t>Subtree</a:t>
            </a:r>
            <a:r>
              <a:rPr lang="nb-NO" sz="1400" b="1" dirty="0"/>
              <a:t>, GHOST</a:t>
            </a:r>
            <a:endParaRPr lang="en-US" sz="14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- 10 000 in total network power, 100 in total mining power, and 100 miners.</a:t>
            </a:r>
          </a:p>
          <a:p>
            <a:pPr marL="0" indent="0">
              <a:buNone/>
            </a:pPr>
            <a:r>
              <a:rPr lang="en-US" sz="1600" dirty="0"/>
              <a:t>	- Every miner always has an equal network power of 100 and mining power of 1.</a:t>
            </a:r>
          </a:p>
          <a:p>
            <a:pPr marL="0" indent="0">
              <a:buNone/>
            </a:pPr>
            <a:r>
              <a:rPr lang="en-US" sz="1600" dirty="0"/>
              <a:t>	- Network power is random.</a:t>
            </a:r>
          </a:p>
          <a:p>
            <a:pPr marL="0" indent="0">
              <a:buNone/>
            </a:pPr>
            <a:r>
              <a:rPr lang="en-US" sz="1600" dirty="0"/>
              <a:t>	- Mining and network power is equal for all miners to isolate its effect on mining and observe the effect of GHOST mining alone.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selfish network and mining power at 0% (0 selfish miners) </a:t>
            </a:r>
          </a:p>
          <a:p>
            <a:pPr marL="0" indent="0">
              <a:buNone/>
            </a:pPr>
            <a:r>
              <a:rPr lang="en-US" sz="1600" dirty="0"/>
              <a:t>	And the honest network and mining power at 100% (100 honest miners). </a:t>
            </a:r>
          </a:p>
          <a:p>
            <a:r>
              <a:rPr lang="en-US" sz="1600" dirty="0"/>
              <a:t>We run the simulation for 100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selfish network and mining power by increasing the number of selfish miners by 1.</a:t>
            </a:r>
          </a:p>
          <a:p>
            <a:pPr marL="0" indent="0">
              <a:buNone/>
            </a:pPr>
            <a:r>
              <a:rPr lang="en-US" sz="1600" dirty="0"/>
              <a:t>	- Decreasing the honest network and mining power by decreasing the number of honest miners by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6896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Selfish Mining with the GHOST strategy</a:t>
            </a:r>
            <a:br>
              <a:rPr lang="en-GB" dirty="0"/>
            </a:br>
            <a:r>
              <a:rPr lang="en-GB" dirty="0"/>
              <a:t>Simulation nr. 5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6485640" y="2286000"/>
            <a:ext cx="5434553" cy="3034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/>
              <a:t>Selfish miners following the GHOST strategy have to get hold on more than 80% of both total network and mining power to start making more profit than honest miners.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sz="1600" dirty="0"/>
          </a:p>
          <a:p>
            <a:r>
              <a:rPr lang="en-US" sz="1400" dirty="0"/>
              <a:t>On average, single honest miners makes more profit than their counter GHOST selfish miners, as shown in the right plot.</a:t>
            </a:r>
            <a:endParaRPr lang="en-GB" sz="16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423CD76-F829-4894-804B-919364AE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5" y="1496291"/>
            <a:ext cx="6205207" cy="51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Stubborn Mining</a:t>
            </a:r>
            <a:br>
              <a:rPr lang="en-GB" dirty="0"/>
            </a:br>
            <a:r>
              <a:rPr lang="en-GB" dirty="0"/>
              <a:t>Simulation nr. 6 -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1408922"/>
            <a:ext cx="11318032" cy="5449078"/>
          </a:xfrm>
        </p:spPr>
        <p:txBody>
          <a:bodyPr>
            <a:noAutofit/>
          </a:bodyPr>
          <a:lstStyle/>
          <a:p>
            <a:r>
              <a:rPr lang="en-US" sz="1400" dirty="0"/>
              <a:t>Studying the effect of stubborn mining while increasing the stubborn mining and network power by increasing the  number of selfish miners and decreasing the number of honest miners</a:t>
            </a:r>
            <a:r>
              <a:rPr lang="en-US" sz="1600" dirty="0"/>
              <a:t>.</a:t>
            </a:r>
          </a:p>
          <a:p>
            <a:pPr lvl="1">
              <a:buFontTx/>
              <a:buChar char="-"/>
            </a:pPr>
            <a:r>
              <a:rPr lang="nb-NO" sz="1400" b="1" dirty="0" err="1"/>
              <a:t>Greedy</a:t>
            </a:r>
            <a:r>
              <a:rPr lang="nb-NO" sz="1400" b="1" dirty="0"/>
              <a:t> </a:t>
            </a:r>
            <a:r>
              <a:rPr lang="nb-NO" sz="1400" b="1" dirty="0" err="1"/>
              <a:t>Heaviest-Observed</a:t>
            </a:r>
            <a:r>
              <a:rPr lang="nb-NO" sz="1400" b="1" dirty="0"/>
              <a:t> </a:t>
            </a:r>
            <a:r>
              <a:rPr lang="nb-NO" sz="1400" b="1" dirty="0" err="1"/>
              <a:t>Subtree</a:t>
            </a:r>
            <a:r>
              <a:rPr lang="nb-NO" sz="1400" b="1" dirty="0"/>
              <a:t>, GHOST</a:t>
            </a:r>
            <a:endParaRPr lang="en-US" sz="14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- 10 000 in total network power, 100 in total mining power, and 100 miners.</a:t>
            </a:r>
          </a:p>
          <a:p>
            <a:pPr marL="0" indent="0">
              <a:buNone/>
            </a:pPr>
            <a:r>
              <a:rPr lang="en-US" sz="1600" dirty="0"/>
              <a:t>	- Every miner always has an equal network power of 100 and mining power of 1.</a:t>
            </a:r>
          </a:p>
          <a:p>
            <a:pPr marL="0" indent="0">
              <a:buNone/>
            </a:pPr>
            <a:r>
              <a:rPr lang="en-US" sz="1600" dirty="0"/>
              <a:t>	- Network power is random.</a:t>
            </a:r>
          </a:p>
          <a:p>
            <a:pPr marL="0" indent="0">
              <a:buNone/>
            </a:pPr>
            <a:r>
              <a:rPr lang="en-US" sz="1600" dirty="0"/>
              <a:t>	- Mining and network power is equal for all miners to isolate its effect on mining and observe the effect of 	stubborn mining alone.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stubborn network and mining power at 0% (0 stubborn miners) </a:t>
            </a:r>
          </a:p>
          <a:p>
            <a:pPr marL="0" indent="0">
              <a:buNone/>
            </a:pPr>
            <a:r>
              <a:rPr lang="en-US" sz="1600" dirty="0"/>
              <a:t>	And the honest network and mining power at 100% (100 honest miners). </a:t>
            </a:r>
          </a:p>
          <a:p>
            <a:r>
              <a:rPr lang="en-US" sz="1600" dirty="0"/>
              <a:t>We run the simulation for 100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stubborn network and mining power by increasing the number of stubborn miners by 1.</a:t>
            </a:r>
          </a:p>
          <a:p>
            <a:pPr marL="0" indent="0">
              <a:buNone/>
            </a:pPr>
            <a:r>
              <a:rPr lang="en-US" sz="1600" dirty="0"/>
              <a:t>	- Decreasing the honest network and mining power by decreasing the number of honest miners by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6850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Stubborn Mining</a:t>
            </a:r>
            <a:br>
              <a:rPr lang="en-GB" dirty="0"/>
            </a:br>
            <a:r>
              <a:rPr lang="en-GB" dirty="0"/>
              <a:t>Simulation nr. 6 – Results &amp; Analysis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03E36BB-9106-4B82-B771-73F1B080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6" y="1545189"/>
            <a:ext cx="11271079" cy="48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Stubborn Mining</a:t>
            </a:r>
            <a:br>
              <a:rPr lang="en-GB" dirty="0"/>
            </a:br>
            <a:r>
              <a:rPr lang="en-GB" dirty="0"/>
              <a:t>Simulation nr. 6 – Results &amp; Analysis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8AD5DFC-ADC8-4024-9762-5C76F60F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5" y="1662544"/>
            <a:ext cx="11427555" cy="48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Stubborn Mining</a:t>
            </a:r>
            <a:br>
              <a:rPr lang="en-GB" dirty="0"/>
            </a:br>
            <a:r>
              <a:rPr lang="en-GB" dirty="0"/>
              <a:t>Simulation nr. 6 – Results &amp; Analysis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7A04D605-EAA5-44E0-B676-60479A7B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8" y="1403383"/>
            <a:ext cx="11378657" cy="5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6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Stubborn Mining</a:t>
            </a:r>
            <a:br>
              <a:rPr lang="en-GB" dirty="0"/>
            </a:br>
            <a:r>
              <a:rPr lang="en-GB" dirty="0"/>
              <a:t>Simulation nr. 6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435196" y="1550079"/>
            <a:ext cx="11499667" cy="480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/>
              <a:t>Profit of stubborn mining is increasing with increased power, and profit of honest mining is decreasing with decreased power. </a:t>
            </a:r>
          </a:p>
          <a:p>
            <a:endParaRPr lang="en-US" sz="1600" dirty="0"/>
          </a:p>
          <a:p>
            <a:r>
              <a:rPr lang="en-US" sz="1600" dirty="0"/>
              <a:t>The higher the block difference gets, the lower the stubborn profit is.</a:t>
            </a:r>
          </a:p>
          <a:p>
            <a:r>
              <a:rPr lang="en-US" sz="1600" dirty="0"/>
              <a:t>Likewise, the higher the block difference is, the higher the honest profit is.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endParaRPr lang="en-US" sz="1600" dirty="0"/>
          </a:p>
          <a:p>
            <a:r>
              <a:rPr lang="en-US" sz="1400" dirty="0"/>
              <a:t>All average profit are mostly between 0 and 2%, with one peak exception at 90% stubborn mining power.</a:t>
            </a:r>
          </a:p>
          <a:p>
            <a:pPr marL="0" indent="0">
              <a:buNone/>
            </a:pPr>
            <a:r>
              <a:rPr lang="en-US" sz="1400" dirty="0"/>
              <a:t>	- The exception is about 7% profit on average for 	block difference of 3 for the average honest miner.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For a block difference of 1 which means we are doing just honest mining, the stubborn profit is on average higher than the average honest profit most of the time but not in total.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0084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4000" dirty="0"/>
              <a:t>Any Questions or Comments?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704138" y="1550079"/>
            <a:ext cx="11230726" cy="4801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sz="4000" dirty="0"/>
              <a:t>Thank You </a:t>
            </a:r>
            <a:r>
              <a:rPr lang="en-GB" sz="4000" dirty="0">
                <a:sym typeface="Wingdings" panose="05000000000000000000" pitchFamily="2" charset="2"/>
              </a:rPr>
              <a:t>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51282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925D86E-D677-4681-AE6C-44E700DD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Blockchain</a:t>
            </a:r>
            <a:r>
              <a:rPr lang="nb-NO" dirty="0"/>
              <a:t> Mining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D9C63B-9C8B-4B67-BE19-3D46E5522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3 main constraints: </a:t>
            </a:r>
          </a:p>
          <a:p>
            <a:pPr marL="0" indent="0">
              <a:buNone/>
            </a:pPr>
            <a:r>
              <a:rPr lang="en-GB" dirty="0"/>
              <a:t>	- Mining Power.</a:t>
            </a:r>
          </a:p>
          <a:p>
            <a:pPr marL="0" indent="0">
              <a:buNone/>
            </a:pPr>
            <a:r>
              <a:rPr lang="en-GB" dirty="0"/>
              <a:t>	- Network Power.</a:t>
            </a:r>
          </a:p>
          <a:p>
            <a:pPr marL="0" indent="0">
              <a:buNone/>
            </a:pPr>
            <a:r>
              <a:rPr lang="en-GB" dirty="0"/>
              <a:t>	- Number of miners.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Simulation environment </a:t>
            </a:r>
          </a:p>
          <a:p>
            <a:pPr marL="0" indent="0">
              <a:buNone/>
            </a:pPr>
            <a:r>
              <a:rPr lang="en-GB" dirty="0"/>
              <a:t>	- 100 miners in total.</a:t>
            </a:r>
          </a:p>
          <a:p>
            <a:pPr marL="0" indent="0">
              <a:buNone/>
            </a:pPr>
            <a:r>
              <a:rPr lang="en-GB" dirty="0"/>
              <a:t>	- Total mining power of 100</a:t>
            </a:r>
          </a:p>
          <a:p>
            <a:pPr marL="0" indent="0">
              <a:buNone/>
            </a:pPr>
            <a:r>
              <a:rPr lang="en-GB" dirty="0"/>
              <a:t>	- Total network power of 100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73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mining power </a:t>
            </a:r>
            <a:br>
              <a:rPr lang="en-GB" dirty="0"/>
            </a:br>
            <a:r>
              <a:rPr lang="en-GB" dirty="0"/>
              <a:t>Simulation nr. 1 -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08922"/>
            <a:ext cx="10028108" cy="4839478"/>
          </a:xfrm>
        </p:spPr>
        <p:txBody>
          <a:bodyPr>
            <a:noAutofit/>
          </a:bodyPr>
          <a:lstStyle/>
          <a:p>
            <a:r>
              <a:rPr lang="en-GB" sz="1600" dirty="0"/>
              <a:t>S</a:t>
            </a:r>
            <a:r>
              <a:rPr lang="en-US" sz="1600" dirty="0" err="1"/>
              <a:t>tudying</a:t>
            </a:r>
            <a:r>
              <a:rPr lang="en-US" sz="1600" dirty="0"/>
              <a:t> the effect of an increasing mining power of just one selfish miner.</a:t>
            </a:r>
          </a:p>
          <a:p>
            <a:endParaRPr lang="en-US" sz="16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- 100 in total mining power and 100 miners.</a:t>
            </a:r>
          </a:p>
          <a:p>
            <a:pPr marL="0" indent="0">
              <a:buNone/>
            </a:pPr>
            <a:r>
              <a:rPr lang="en-US" sz="1600" dirty="0"/>
              <a:t>	- 99 honest miners</a:t>
            </a:r>
          </a:p>
          <a:p>
            <a:pPr marL="0" indent="0">
              <a:buNone/>
            </a:pPr>
            <a:r>
              <a:rPr lang="en-US" sz="1600" dirty="0"/>
              <a:t>	- 1 selfish miner</a:t>
            </a:r>
          </a:p>
          <a:p>
            <a:pPr marL="0" indent="0">
              <a:buNone/>
            </a:pPr>
            <a:r>
              <a:rPr lang="en-US" sz="1600" dirty="0"/>
              <a:t>	- Network power is random in case of blockchain forks.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selfish mining power at 0% and the honest mining power at 100%.</a:t>
            </a:r>
          </a:p>
          <a:p>
            <a:endParaRPr lang="en-US" sz="1600" dirty="0"/>
          </a:p>
          <a:p>
            <a:r>
              <a:rPr lang="en-US" sz="1600" dirty="0"/>
              <a:t>We run the simulation for 50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selfish mining power by 1.</a:t>
            </a:r>
          </a:p>
          <a:p>
            <a:pPr marL="0" indent="0">
              <a:buNone/>
            </a:pPr>
            <a:r>
              <a:rPr lang="en-US" sz="1600" dirty="0"/>
              <a:t>	- Decreasing the honest mining power by 1.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056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mining power </a:t>
            </a:r>
            <a:br>
              <a:rPr lang="en-GB" dirty="0"/>
            </a:br>
            <a:r>
              <a:rPr lang="en-GB" dirty="0"/>
              <a:t>Simulation nr. 1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6372808" y="1640264"/>
            <a:ext cx="4758612" cy="476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dirty="0"/>
              <a:t>&lt; 35% selfish mining power:</a:t>
            </a:r>
          </a:p>
          <a:p>
            <a:pPr marL="0" indent="0">
              <a:buNone/>
            </a:pPr>
            <a:r>
              <a:rPr lang="en-GB" sz="1600" dirty="0"/>
              <a:t>	- </a:t>
            </a:r>
            <a:r>
              <a:rPr lang="en-US" sz="1600" dirty="0"/>
              <a:t>Total selfish profit is more likely to be less 		than total honest profit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&gt;= 35% selfish mining power:</a:t>
            </a:r>
          </a:p>
          <a:p>
            <a:pPr marL="0" indent="0">
              <a:buNone/>
            </a:pPr>
            <a:r>
              <a:rPr lang="en-US" sz="1600" dirty="0"/>
              <a:t>	- Profit of the selfish miner is highly 	competitive with the total honest profit 	generated by the other 99 honest miners.</a:t>
            </a:r>
          </a:p>
          <a:p>
            <a:endParaRPr lang="en-US" sz="1600" dirty="0"/>
          </a:p>
          <a:p>
            <a:r>
              <a:rPr lang="en-US" sz="1600" dirty="0"/>
              <a:t>But does that mean selfish mining is a good strategy?</a:t>
            </a:r>
          </a:p>
          <a:p>
            <a:pPr marL="0" indent="0">
              <a:buNone/>
            </a:pPr>
            <a:r>
              <a:rPr lang="en-US" sz="1600" dirty="0"/>
              <a:t>	- 1 selfish miner was able to claim from 0% 	to 40% of total profit for a mining power 	less than 35%.</a:t>
            </a:r>
          </a:p>
          <a:p>
            <a:pPr marL="0" indent="0">
              <a:buFont typeface="Wingdings 3" charset="2"/>
              <a:buNone/>
            </a:pPr>
            <a:endParaRPr lang="en-US" sz="1600" dirty="0"/>
          </a:p>
          <a:p>
            <a:pPr marL="0" indent="0">
              <a:buFont typeface="Wingdings 3" charset="2"/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EA40887-7962-480E-A5A9-BCA9577C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3" y="1508173"/>
            <a:ext cx="59833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mining power </a:t>
            </a:r>
            <a:br>
              <a:rPr lang="en-GB" dirty="0"/>
            </a:br>
            <a:r>
              <a:rPr lang="en-GB" dirty="0"/>
              <a:t>Simulation nr. 2 -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08922"/>
            <a:ext cx="10028108" cy="5075854"/>
          </a:xfrm>
        </p:spPr>
        <p:txBody>
          <a:bodyPr>
            <a:noAutofit/>
          </a:bodyPr>
          <a:lstStyle/>
          <a:p>
            <a:r>
              <a:rPr lang="en-US" sz="1400" dirty="0"/>
              <a:t>Studying the effect of an increasing number of selfish miners where all individual honest and selfish miners have equal mining power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- 100 in total mining power and 100 miners.</a:t>
            </a:r>
          </a:p>
          <a:p>
            <a:pPr marL="0" indent="0">
              <a:buNone/>
            </a:pPr>
            <a:r>
              <a:rPr lang="en-US" sz="1600" dirty="0"/>
              <a:t>	- Every miner always has an equal mining power of 1.</a:t>
            </a:r>
          </a:p>
          <a:p>
            <a:pPr marL="0" indent="0">
              <a:buNone/>
            </a:pPr>
            <a:r>
              <a:rPr lang="en-US" sz="1600" dirty="0"/>
              <a:t>	- Network power is random in case of blockchain forks.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selfish mining power at 0% (0 selfish miners) </a:t>
            </a:r>
          </a:p>
          <a:p>
            <a:pPr marL="0" indent="0">
              <a:buNone/>
            </a:pPr>
            <a:r>
              <a:rPr lang="en-US" sz="1600" dirty="0"/>
              <a:t>	And the honest mining power at 100% (100 honest miners). </a:t>
            </a:r>
          </a:p>
          <a:p>
            <a:endParaRPr lang="en-US" sz="1600" dirty="0"/>
          </a:p>
          <a:p>
            <a:r>
              <a:rPr lang="en-US" sz="1600" dirty="0"/>
              <a:t>We run the simulation for 60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selfish mining power by increasing the number of selfish miners by 1.</a:t>
            </a:r>
          </a:p>
          <a:p>
            <a:pPr marL="0" indent="0">
              <a:buNone/>
            </a:pPr>
            <a:r>
              <a:rPr lang="en-US" sz="1600" dirty="0"/>
              <a:t>	- Decreasing the honest mining power by decreasing the number of honest miners by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258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mining power </a:t>
            </a:r>
            <a:br>
              <a:rPr lang="en-GB" dirty="0"/>
            </a:br>
            <a:r>
              <a:rPr lang="en-GB" dirty="0"/>
              <a:t>Simulation nr. 2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6485640" y="1423447"/>
            <a:ext cx="5434553" cy="5388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dirty="0"/>
              <a:t>From 0% (0 selfish miners) to 60% (60 selfish miners) selfish mining power</a:t>
            </a:r>
          </a:p>
          <a:p>
            <a:pPr marL="0" indent="0">
              <a:buNone/>
            </a:pPr>
            <a:r>
              <a:rPr lang="en-GB" sz="1600" dirty="0"/>
              <a:t>	- Increasing selfish profit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From 100% (100 honest miners) to 40% (40 honest miners) honest mining power</a:t>
            </a:r>
          </a:p>
          <a:p>
            <a:pPr marL="0" indent="0">
              <a:buNone/>
            </a:pPr>
            <a:r>
              <a:rPr lang="en-US" sz="1600" dirty="0"/>
              <a:t>	- Decreasing honest profit	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On average, an honest miner gets a bigger share in the profit generated by honest miners.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On average, a selfish miner gets a lower share in the profit generated by selfish miners.</a:t>
            </a:r>
          </a:p>
          <a:p>
            <a:endParaRPr lang="en-US" sz="1600" dirty="0"/>
          </a:p>
          <a:p>
            <a:r>
              <a:rPr lang="en-US" sz="1600" dirty="0"/>
              <a:t>Honest profit &gt; selfish profit </a:t>
            </a:r>
          </a:p>
          <a:p>
            <a:pPr marL="0" indent="0">
              <a:buNone/>
            </a:pPr>
            <a:r>
              <a:rPr lang="en-US" sz="1600" dirty="0"/>
              <a:t>	- better to be an honest miner.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7ED1AF6-D19E-48AC-BDC6-4D07A508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6" y="1486509"/>
            <a:ext cx="6213834" cy="5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network power </a:t>
            </a:r>
            <a:br>
              <a:rPr lang="en-GB" dirty="0"/>
            </a:br>
            <a:r>
              <a:rPr lang="en-GB" dirty="0"/>
              <a:t>Simulation nr. 3 -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1362270"/>
            <a:ext cx="10450285" cy="5262466"/>
          </a:xfrm>
        </p:spPr>
        <p:txBody>
          <a:bodyPr>
            <a:noAutofit/>
          </a:bodyPr>
          <a:lstStyle/>
          <a:p>
            <a:r>
              <a:rPr lang="en-GB" sz="1600" dirty="0"/>
              <a:t>S</a:t>
            </a:r>
            <a:r>
              <a:rPr lang="en-US" sz="1600" dirty="0" err="1"/>
              <a:t>tudying</a:t>
            </a:r>
            <a:r>
              <a:rPr lang="en-US" sz="1600" dirty="0"/>
              <a:t> the effect of an increasing network power of just one selfish miner.</a:t>
            </a:r>
          </a:p>
          <a:p>
            <a:endParaRPr lang="en-US" sz="16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- 100 in total network power and 100 miners.</a:t>
            </a:r>
          </a:p>
          <a:p>
            <a:pPr marL="0" indent="0">
              <a:buNone/>
            </a:pPr>
            <a:r>
              <a:rPr lang="en-US" sz="1600" dirty="0"/>
              <a:t>	- 99 honest miners.</a:t>
            </a:r>
          </a:p>
          <a:p>
            <a:pPr marL="0" indent="0">
              <a:buNone/>
            </a:pPr>
            <a:r>
              <a:rPr lang="en-US" sz="1600" dirty="0"/>
              <a:t>	- 1 selfish miner.</a:t>
            </a:r>
          </a:p>
          <a:p>
            <a:pPr marL="0" indent="0">
              <a:buNone/>
            </a:pPr>
            <a:r>
              <a:rPr lang="en-US" sz="1600" dirty="0"/>
              <a:t>	- Network power is weighted random.</a:t>
            </a:r>
          </a:p>
          <a:p>
            <a:pPr marL="0" indent="0">
              <a:buNone/>
            </a:pPr>
            <a:r>
              <a:rPr lang="en-US" sz="1600" dirty="0"/>
              <a:t>	- Mining power is equal for all miners to isolate its effect on mining.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selfish network power at 0% and the honest network power at 100%.</a:t>
            </a:r>
          </a:p>
          <a:p>
            <a:endParaRPr lang="en-US" sz="1600" dirty="0"/>
          </a:p>
          <a:p>
            <a:r>
              <a:rPr lang="en-US" sz="1600" dirty="0"/>
              <a:t>We run the simulation for 100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selfish network power by 1.</a:t>
            </a:r>
          </a:p>
          <a:p>
            <a:pPr marL="0" indent="0">
              <a:buNone/>
            </a:pPr>
            <a:r>
              <a:rPr lang="en-US" sz="1600" dirty="0"/>
              <a:t>	- Decreasing the honest network power by 1.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96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network power </a:t>
            </a:r>
            <a:br>
              <a:rPr lang="en-GB" dirty="0"/>
            </a:br>
            <a:r>
              <a:rPr lang="en-GB" dirty="0"/>
              <a:t>Simulation nr. 3 – Results &amp; Analysis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F861BE9-0CDC-441E-B0B8-80D81F938C07}"/>
              </a:ext>
            </a:extLst>
          </p:cNvPr>
          <p:cNvSpPr txBox="1">
            <a:spLocks/>
          </p:cNvSpPr>
          <p:nvPr/>
        </p:nvSpPr>
        <p:spPr>
          <a:xfrm>
            <a:off x="6532774" y="1510960"/>
            <a:ext cx="4598645" cy="4894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nb-NO" sz="1400" dirty="0"/>
              <a:t>Max. </a:t>
            </a:r>
            <a:r>
              <a:rPr lang="nb-NO" sz="1400" dirty="0" err="1"/>
              <a:t>achieved</a:t>
            </a:r>
            <a:r>
              <a:rPr lang="nb-NO" sz="1400" dirty="0"/>
              <a:t> </a:t>
            </a:r>
            <a:r>
              <a:rPr lang="nb-NO" sz="1400" dirty="0" err="1"/>
              <a:t>profit</a:t>
            </a:r>
            <a:r>
              <a:rPr lang="nb-NO" sz="1400" dirty="0"/>
              <a:t> </a:t>
            </a:r>
            <a:r>
              <a:rPr lang="nb-NO" sz="1400" dirty="0" err="1"/>
              <a:t>percentage</a:t>
            </a:r>
            <a:r>
              <a:rPr lang="nb-NO" sz="1400" dirty="0"/>
              <a:t> is 5% for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one</a:t>
            </a:r>
            <a:r>
              <a:rPr lang="nb-NO" sz="1400" dirty="0"/>
              <a:t> </a:t>
            </a:r>
            <a:r>
              <a:rPr lang="nb-NO" sz="1400" dirty="0" err="1"/>
              <a:t>selfish</a:t>
            </a:r>
            <a:r>
              <a:rPr lang="nb-NO" sz="1400" dirty="0"/>
              <a:t> miner.</a:t>
            </a:r>
          </a:p>
          <a:p>
            <a:pPr marL="0" indent="0">
              <a:buNone/>
            </a:pPr>
            <a:r>
              <a:rPr lang="nb-NO" sz="1400" dirty="0"/>
              <a:t>	- </a:t>
            </a:r>
            <a:r>
              <a:rPr lang="en-US" sz="1200" dirty="0"/>
              <a:t>no matter how big of a network power the selfish 	miner has.</a:t>
            </a:r>
          </a:p>
          <a:p>
            <a:pPr marL="0" indent="0">
              <a:buNone/>
            </a:pPr>
            <a:endParaRPr lang="nb-NO" sz="1400" dirty="0"/>
          </a:p>
          <a:p>
            <a:r>
              <a:rPr lang="nb-NO" sz="1400" dirty="0"/>
              <a:t>A </a:t>
            </a:r>
            <a:r>
              <a:rPr lang="en-US" sz="1200" dirty="0"/>
              <a:t>small increase in profit when the 1 selfish miner owns more than 80% of the total network power.</a:t>
            </a:r>
          </a:p>
          <a:p>
            <a:pPr marL="0" indent="0">
              <a:buNone/>
            </a:pPr>
            <a:r>
              <a:rPr lang="en-US" sz="1200" dirty="0"/>
              <a:t>	- Not realistic, and still under 5% in profit.</a:t>
            </a:r>
          </a:p>
          <a:p>
            <a:pPr marL="0" indent="0">
              <a:buNone/>
            </a:pPr>
            <a:endParaRPr lang="nb-NO" sz="1400" dirty="0"/>
          </a:p>
          <a:p>
            <a:r>
              <a:rPr lang="nb-NO" sz="1400" dirty="0" err="1"/>
              <a:t>Should</a:t>
            </a:r>
            <a:r>
              <a:rPr lang="nb-NO" sz="1400" dirty="0"/>
              <a:t> </a:t>
            </a:r>
            <a:r>
              <a:rPr lang="en-GB" sz="1400" dirty="0"/>
              <a:t>the</a:t>
            </a:r>
            <a:r>
              <a:rPr lang="nb-NO" sz="1400" dirty="0"/>
              <a:t> </a:t>
            </a:r>
            <a:r>
              <a:rPr lang="nb-NO" sz="1400" dirty="0" err="1"/>
              <a:t>selfish</a:t>
            </a:r>
            <a:r>
              <a:rPr lang="nb-NO" sz="1400" dirty="0"/>
              <a:t> miner </a:t>
            </a:r>
            <a:r>
              <a:rPr lang="nb-NO" sz="1400" dirty="0" err="1"/>
              <a:t>switch</a:t>
            </a:r>
            <a:r>
              <a:rPr lang="nb-NO" sz="1400" dirty="0"/>
              <a:t> to </a:t>
            </a:r>
            <a:r>
              <a:rPr lang="nb-NO" sz="1400" dirty="0" err="1"/>
              <a:t>honest</a:t>
            </a:r>
            <a:r>
              <a:rPr lang="nb-NO" sz="1400" dirty="0"/>
              <a:t> </a:t>
            </a:r>
            <a:r>
              <a:rPr lang="nb-NO" sz="1400" dirty="0" err="1"/>
              <a:t>mining</a:t>
            </a:r>
            <a:r>
              <a:rPr lang="nb-NO" sz="1400" dirty="0"/>
              <a:t>?</a:t>
            </a:r>
          </a:p>
          <a:p>
            <a:pPr marL="0" indent="0">
              <a:buNone/>
            </a:pPr>
            <a:r>
              <a:rPr lang="nb-NO" sz="1400" dirty="0"/>
              <a:t>	- </a:t>
            </a:r>
            <a:r>
              <a:rPr lang="en-US" sz="1200" dirty="0"/>
              <a:t>Honest mining might be a good strategy for a 	group of honest miners, and miners with low network 	power.</a:t>
            </a:r>
            <a:endParaRPr lang="nb-NO" sz="1400" dirty="0"/>
          </a:p>
          <a:p>
            <a:pPr marL="0" indent="0">
              <a:buNone/>
            </a:pPr>
            <a:r>
              <a:rPr lang="nb-NO" sz="1400" dirty="0"/>
              <a:t>	- </a:t>
            </a:r>
            <a:r>
              <a:rPr lang="en-US" sz="1200" dirty="0"/>
              <a:t>Selfish mining might be a good strategy for a lonely 	miner 	with high network power, but not realistic and 	hard to get hold on such large amount of network 	power.</a:t>
            </a:r>
            <a:r>
              <a:rPr lang="nb-NO" sz="1400" dirty="0"/>
              <a:t> </a:t>
            </a:r>
            <a:endParaRPr lang="en-US" sz="1600" dirty="0"/>
          </a:p>
          <a:p>
            <a:pPr marL="0" indent="0">
              <a:buFont typeface="Wingdings 3" charset="2"/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158F6ED-DE44-49A9-B6C1-1639054D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6" y="1423447"/>
            <a:ext cx="6153265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C31D7D-A525-476E-B726-B49BDCD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551"/>
          </a:xfrm>
        </p:spPr>
        <p:txBody>
          <a:bodyPr/>
          <a:lstStyle/>
          <a:p>
            <a:r>
              <a:rPr lang="en-GB" sz="1600" dirty="0"/>
              <a:t>Analysis of network power </a:t>
            </a:r>
            <a:br>
              <a:rPr lang="en-GB" dirty="0"/>
            </a:br>
            <a:r>
              <a:rPr lang="en-GB" dirty="0"/>
              <a:t>Simulation nr. 4 - Setup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3D68D6D-CD3E-4CB1-BBA5-1AA2A640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1408922"/>
            <a:ext cx="10403632" cy="5449078"/>
          </a:xfrm>
        </p:spPr>
        <p:txBody>
          <a:bodyPr>
            <a:noAutofit/>
          </a:bodyPr>
          <a:lstStyle/>
          <a:p>
            <a:r>
              <a:rPr lang="en-US" sz="1400" dirty="0"/>
              <a:t>Studying the effect of an increasing number of selfish miners where all individual honest and selfish miners have equal network power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Having:</a:t>
            </a:r>
          </a:p>
          <a:p>
            <a:pPr marL="0" indent="0">
              <a:buNone/>
            </a:pPr>
            <a:r>
              <a:rPr lang="en-US" sz="1600" dirty="0"/>
              <a:t>	- 100 in total network power and 100 miners.</a:t>
            </a:r>
          </a:p>
          <a:p>
            <a:pPr marL="0" indent="0">
              <a:buNone/>
            </a:pPr>
            <a:r>
              <a:rPr lang="en-US" sz="1600" dirty="0"/>
              <a:t>	- Every miner always has an equal network power of 1.</a:t>
            </a:r>
          </a:p>
          <a:p>
            <a:pPr marL="0" indent="0">
              <a:buNone/>
            </a:pPr>
            <a:r>
              <a:rPr lang="en-US" sz="1600" dirty="0"/>
              <a:t>	- Network power is weighted random.</a:t>
            </a:r>
          </a:p>
          <a:p>
            <a:pPr marL="0" indent="0">
              <a:buNone/>
            </a:pPr>
            <a:r>
              <a:rPr lang="en-US" sz="1600" dirty="0"/>
              <a:t>	- Mining power is equal for all miners to isolate its effect on mining.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We start the selfish network power at 0% (0 selfish miners) </a:t>
            </a:r>
          </a:p>
          <a:p>
            <a:pPr marL="0" indent="0">
              <a:buNone/>
            </a:pPr>
            <a:r>
              <a:rPr lang="en-US" sz="1600" dirty="0"/>
              <a:t>	And the honest network power at 100% (100 honest miners). </a:t>
            </a:r>
          </a:p>
          <a:p>
            <a:endParaRPr lang="en-US" sz="1600" dirty="0"/>
          </a:p>
          <a:p>
            <a:r>
              <a:rPr lang="en-US" sz="1600" dirty="0"/>
              <a:t>We run the simulation for 100 steps, and at each step:</a:t>
            </a:r>
          </a:p>
          <a:p>
            <a:pPr marL="0" indent="0">
              <a:buNone/>
            </a:pPr>
            <a:r>
              <a:rPr lang="en-US" sz="1600" dirty="0"/>
              <a:t>	- Increasing the selfish network power by increasing the number of selfish miners by 1.</a:t>
            </a:r>
          </a:p>
          <a:p>
            <a:pPr marL="0" indent="0">
              <a:buNone/>
            </a:pPr>
            <a:r>
              <a:rPr lang="en-US" sz="1600" dirty="0"/>
              <a:t>	- Decreasing the honest network power by decreasing the number of honest miners by 1.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37972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1291</TotalTime>
  <Words>1796</Words>
  <Application>Microsoft Office PowerPoint</Application>
  <PresentationFormat>Widescreen</PresentationFormat>
  <Paragraphs>214</Paragraphs>
  <Slides>18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Selfish, Stubborn &amp; GHOST Mining</vt:lpstr>
      <vt:lpstr>Blockchain Mining</vt:lpstr>
      <vt:lpstr>Analysis of mining power  Simulation nr. 1 - Setup</vt:lpstr>
      <vt:lpstr>Analysis of mining power  Simulation nr. 1 – Results &amp; Analysis</vt:lpstr>
      <vt:lpstr>Analysis of mining power  Simulation nr. 2 - Setup</vt:lpstr>
      <vt:lpstr>Analysis of mining power  Simulation nr. 2 – Results &amp; Analysis</vt:lpstr>
      <vt:lpstr>Analysis of network power  Simulation nr. 3 - Setup</vt:lpstr>
      <vt:lpstr>Analysis of network power  Simulation nr. 3 – Results &amp; Analysis</vt:lpstr>
      <vt:lpstr>Analysis of network power  Simulation nr. 4 - Setup</vt:lpstr>
      <vt:lpstr>Analysis of network power  Simulation nr. 4 – Results &amp; Analysis</vt:lpstr>
      <vt:lpstr>Analysis of Selfish Mining with the GHOST strategy Simulation nr. 5 - Setup</vt:lpstr>
      <vt:lpstr>Analysis of Selfish Mining with the GHOST strategy Simulation nr. 5 – Results &amp; Analysis</vt:lpstr>
      <vt:lpstr>Analysis of Stubborn Mining Simulation nr. 6 - Setup</vt:lpstr>
      <vt:lpstr>Analysis of Stubborn Mining Simulation nr. 6 – Results &amp; Analysis</vt:lpstr>
      <vt:lpstr>Analysis of Stubborn Mining Simulation nr. 6 – Results &amp; Analysis</vt:lpstr>
      <vt:lpstr>Analysis of Stubborn Mining Simulation nr. 6 – Results &amp; Analysis</vt:lpstr>
      <vt:lpstr>Analysis of Stubborn Mining Simulation nr. 6 – Results &amp; Analysis</vt:lpstr>
      <vt:lpstr>Any 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Selfish, Stubborn &amp; GHOST Mining</dc:title>
  <dc:creator>Mohammed Zoher Guniem</dc:creator>
  <cp:lastModifiedBy>Mohammed Zoher Guniem</cp:lastModifiedBy>
  <cp:revision>30</cp:revision>
  <dcterms:created xsi:type="dcterms:W3CDTF">2021-10-09T19:35:31Z</dcterms:created>
  <dcterms:modified xsi:type="dcterms:W3CDTF">2021-10-11T17:46:37Z</dcterms:modified>
</cp:coreProperties>
</file>